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B0604020202020204" charset="0"/>
      <p:regular r:id="rId13"/>
    </p:embeddedFont>
    <p:embeddedFont>
      <p:font typeface="Roboto Light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35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8771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Satellite Image Classification with CNN, Grad-CAM, and Multimodal Explanations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Priyanshi Patel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32478"/>
            <a:ext cx="70401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Conclusion and Future Work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1524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project demonstrated CNN effectiveness in satellite image classification, with Grad-CAM and BLIP adding crucial interpretability.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5" y="3950494"/>
            <a:ext cx="3594020" cy="43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37725" y="4548308"/>
            <a:ext cx="12954952" cy="36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Utilize pretrained backbones (e.g., ResNet50, Vision Transformers).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5" y="5015033"/>
            <a:ext cx="12954952" cy="36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 on higher-resolution imagery.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5" y="5481758"/>
            <a:ext cx="12954952" cy="36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Incorporate temporal or multi-spectral satellite data.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837724" y="611397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54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48188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capstone project applies deep learning to satellite image classification using a ResNet18-based CNN. It integrates Grad-CAM for visual explanations and BLIP, a multimodal LLM, for natural language descriptions, covering the full deep learning pipeline from data preprocessing to evaluation.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066461"/>
            <a:ext cx="4318278" cy="9575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7039" y="52632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CNN Classification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758815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Classify satellite images into 10 land-use categories.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4066461"/>
            <a:ext cx="4318278" cy="9575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95317" y="52632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Grad-CAM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95317" y="5758815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Generate visual explanations of model decisions.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4066461"/>
            <a:ext cx="4318278" cy="9575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3595" y="52632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BLIP LLM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3595" y="5758815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Integrate multimodal LLM for natural language descriptions.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519" y="566857"/>
            <a:ext cx="5803821" cy="606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Dataset and Preprocessing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21519" y="1688425"/>
            <a:ext cx="242542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EuroSAT Dataset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21519" y="2197656"/>
            <a:ext cx="6342221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Selected from Torchvision, it contains over 27,000 satellite images across 10 land use classes. A subset of ~1000 images per class was used.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519" y="3372922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AnnualCrop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519" y="3774996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Forest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519" y="4177070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HerbaceousVegetation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519" y="4579144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Highway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519" y="4981218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Industrial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519" y="5383292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Pasture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519" y="5785366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PermanentCrop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21519" y="6187440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Residential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1519" y="6589514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River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1519" y="6991588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SeaLake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74280" y="1688425"/>
            <a:ext cx="242542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574280" y="2197656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Images resized to 64x64 pixels.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74280" y="2599730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Pixel values normalized.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574280" y="3001804"/>
            <a:ext cx="6342221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 split: 70% training, 15% validation, 15% testing.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74280" y="3403878"/>
            <a:ext cx="6342221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Augmentation: random horizontal flips, rotations, brightness changes.</a:t>
            </a:r>
            <a:endParaRPr lang="en-US" sz="16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4295656"/>
            <a:ext cx="3136940" cy="3136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35361"/>
            <a:ext cx="72885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Model Selection and Training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376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ResNet18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2893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CNN based on ResNet18 was customized for 10 classes.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2733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Convolutional layers with ReLU activation.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9406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Residual blocks for deep feature extraction.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607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Dropout for regularization.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82751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Final softmax classification layer.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2376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82893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Trained for 30 epochs using Adam optimizer and CrossEntropyLoss.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81036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Early stopping based on validation accuracy to prevent overfitting.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566011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Loss and accuracy monitored per epoch.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3095744"/>
            <a:ext cx="4887873" cy="20379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747361"/>
            <a:ext cx="59853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Hyperparameter Tuning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281035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Random search was performed over learning rate (0.001 to 0.0001) and batch size (32, 64, 128).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3965258"/>
            <a:ext cx="2290048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0.0005</a:t>
            </a:r>
            <a:endParaRPr lang="en-US" sz="3750" dirty="0"/>
          </a:p>
        </p:txBody>
      </p:sp>
      <p:sp>
        <p:nvSpPr>
          <p:cNvPr id="7" name="Text 3"/>
          <p:cNvSpPr/>
          <p:nvPr/>
        </p:nvSpPr>
        <p:spPr>
          <a:xfrm>
            <a:off x="837724" y="474309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Learning Rate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3426976" y="3965258"/>
            <a:ext cx="2290048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64</a:t>
            </a:r>
            <a:endParaRPr lang="en-US" sz="3750" dirty="0"/>
          </a:p>
        </p:txBody>
      </p:sp>
      <p:sp>
        <p:nvSpPr>
          <p:cNvPr id="9" name="Text 5"/>
          <p:cNvSpPr/>
          <p:nvPr/>
        </p:nvSpPr>
        <p:spPr>
          <a:xfrm>
            <a:off x="3426976" y="474309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Batch Size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16228" y="3965258"/>
            <a:ext cx="2290048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87.30%</a:t>
            </a:r>
            <a:endParaRPr lang="en-US" sz="3750" dirty="0"/>
          </a:p>
        </p:txBody>
      </p:sp>
      <p:sp>
        <p:nvSpPr>
          <p:cNvPr id="11" name="Text 7"/>
          <p:cNvSpPr/>
          <p:nvPr/>
        </p:nvSpPr>
        <p:spPr>
          <a:xfrm>
            <a:off x="6016228" y="4743093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Validation Accuracy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37724" y="571619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combination of learning rate = 0.0005 and batch size = 64 achieved the highest validation accuracy.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677" y="363498"/>
            <a:ext cx="31107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Model Evaluation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62677" y="1016675"/>
            <a:ext cx="13705046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model achieved strong performance on both validation and test sets.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62677" y="1442918"/>
            <a:ext cx="6128504" cy="165259"/>
          </a:xfrm>
          <a:prstGeom prst="roundRect">
            <a:avLst>
              <a:gd name="adj" fmla="val 12000"/>
            </a:avLst>
          </a:prstGeom>
          <a:solidFill>
            <a:srgbClr val="F3E8E8"/>
          </a:solidFill>
          <a:ln/>
        </p:spPr>
      </p:sp>
      <p:sp>
        <p:nvSpPr>
          <p:cNvPr id="5" name="Shape 3"/>
          <p:cNvSpPr/>
          <p:nvPr/>
        </p:nvSpPr>
        <p:spPr>
          <a:xfrm>
            <a:off x="462677" y="1442918"/>
            <a:ext cx="5350073" cy="165259"/>
          </a:xfrm>
          <a:prstGeom prst="roundRect">
            <a:avLst>
              <a:gd name="adj" fmla="val 12000"/>
            </a:avLst>
          </a:prstGeom>
          <a:solidFill>
            <a:srgbClr val="F5A3A3"/>
          </a:solidFill>
          <a:ln/>
        </p:spPr>
      </p:sp>
      <p:sp>
        <p:nvSpPr>
          <p:cNvPr id="6" name="Text 4"/>
          <p:cNvSpPr/>
          <p:nvPr/>
        </p:nvSpPr>
        <p:spPr>
          <a:xfrm>
            <a:off x="6690241" y="1442918"/>
            <a:ext cx="542330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87.30%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462677" y="1773317"/>
            <a:ext cx="1555313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Validation Accuracy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397829" y="1442918"/>
            <a:ext cx="6119574" cy="165259"/>
          </a:xfrm>
          <a:prstGeom prst="roundRect">
            <a:avLst>
              <a:gd name="adj" fmla="val 12000"/>
            </a:avLst>
          </a:prstGeom>
          <a:solidFill>
            <a:srgbClr val="F3E8E8"/>
          </a:solidFill>
          <a:ln/>
        </p:spPr>
      </p:sp>
      <p:sp>
        <p:nvSpPr>
          <p:cNvPr id="9" name="Shape 7"/>
          <p:cNvSpPr/>
          <p:nvPr/>
        </p:nvSpPr>
        <p:spPr>
          <a:xfrm>
            <a:off x="7397829" y="1442918"/>
            <a:ext cx="5317212" cy="165259"/>
          </a:xfrm>
          <a:prstGeom prst="roundRect">
            <a:avLst>
              <a:gd name="adj" fmla="val 12000"/>
            </a:avLst>
          </a:prstGeom>
          <a:solidFill>
            <a:srgbClr val="F5A3A3"/>
          </a:solidFill>
          <a:ln/>
        </p:spPr>
      </p:sp>
      <p:sp>
        <p:nvSpPr>
          <p:cNvPr id="10" name="Text 8"/>
          <p:cNvSpPr/>
          <p:nvPr/>
        </p:nvSpPr>
        <p:spPr>
          <a:xfrm>
            <a:off x="13616464" y="1442918"/>
            <a:ext cx="551259" cy="165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86.89%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397829" y="1773317"/>
            <a:ext cx="1555313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 Accuracy</a:t>
            </a:r>
            <a:endParaRPr lang="en-US" sz="12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639" y="2132768"/>
            <a:ext cx="8724487" cy="5892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1278"/>
            <a:ext cx="14630400" cy="44757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355" y="4118297"/>
            <a:ext cx="10319010" cy="384169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370066"/>
            <a:ext cx="64241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Confusion Matrix Analysis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2227721"/>
            <a:ext cx="1361220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confusion matrix details classification performance, showing correct and incorrect predictions for each class.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7724" y="2789985"/>
            <a:ext cx="1361220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diagonal counts indicate reliable distinction between most classes. Misclassifications, like between HerbaceousVegetation and Pasture, are expected due to visual similarities.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36358"/>
            <a:ext cx="73859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Fine-Tuning and Final Testing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39934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Misclassifications were primarily in visually similar categories. Retraining with increased dropout and minor learning rate decay tuning improved generalization.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817620"/>
            <a:ext cx="7468553" cy="1418153"/>
          </a:xfrm>
          <a:prstGeom prst="roundRect">
            <a:avLst>
              <a:gd name="adj" fmla="val 2532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07519" y="4087416"/>
            <a:ext cx="30669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Generalization Improved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07519" y="4582954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Increased dropout and minor learning rate decay tuning.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5475089"/>
            <a:ext cx="7468553" cy="1418153"/>
          </a:xfrm>
          <a:prstGeom prst="roundRect">
            <a:avLst>
              <a:gd name="adj" fmla="val 2532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07519" y="57448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Final Test Accuracy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07519" y="6240423"/>
            <a:ext cx="69289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Achieved 86.89%, confirming robustness of the pipeline.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073" y="455771"/>
            <a:ext cx="6406158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Multimodal LLM (BLIP) Explanations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80073" y="1274802"/>
            <a:ext cx="13470255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BLIP model generates natural language captions, complementing Grad-CAM heatmaps with semantic context for enhanced interpretability.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0073" y="1892141"/>
            <a:ext cx="2385893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Interactive Gradio Interface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80073" y="2301597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CNN's predicted land-use class.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0073" y="2624733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Grad-CAM heatmap overlay.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80073" y="2947868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Textual explanation from CNN's Grad-CAM.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80073" y="3271004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Natural language caption from BLIP LLM.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4988" y="8632269"/>
            <a:ext cx="6532959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Live Demo: Click here to open the interactive Gradio app.</a:t>
            </a:r>
            <a:endParaRPr lang="en-US" sz="13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9626A9-5041-E8DA-92F9-FCDAE2C0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46" y="1871424"/>
            <a:ext cx="10274969" cy="61642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522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Light</vt:lpstr>
      <vt:lpstr>Red Hat Text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PRIYANSHI PATEL</dc:creator>
  <cp:lastModifiedBy>PRIYANSHI PATEL</cp:lastModifiedBy>
  <cp:revision>3</cp:revision>
  <dcterms:created xsi:type="dcterms:W3CDTF">2025-08-04T13:47:00Z</dcterms:created>
  <dcterms:modified xsi:type="dcterms:W3CDTF">2025-08-04T19:49:04Z</dcterms:modified>
</cp:coreProperties>
</file>